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0" r:id="rId4"/>
  </p:sldMasterIdLst>
  <p:notesMasterIdLst>
    <p:notesMasterId r:id="rId10"/>
  </p:notesMasterIdLst>
  <p:handoutMasterIdLst>
    <p:handoutMasterId r:id="rId11"/>
  </p:handoutMasterIdLst>
  <p:sldIdLst>
    <p:sldId id="256" r:id="rId5"/>
    <p:sldId id="279" r:id="rId6"/>
    <p:sldId id="306" r:id="rId7"/>
    <p:sldId id="305" r:id="rId8"/>
    <p:sldId id="307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0876" autoAdjust="0"/>
  </p:normalViewPr>
  <p:slideViewPr>
    <p:cSldViewPr snapToGrid="0" showGuides="1">
      <p:cViewPr varScale="1">
        <p:scale>
          <a:sx n="66" d="100"/>
          <a:sy n="66" d="100"/>
        </p:scale>
        <p:origin x="858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4AC39-44E6-425E-AF49-CF7D189F346F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0F472-929B-459B-8D82-2FABCC5B3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F2775BC-6312-42C7-B7C5-EA6783C2D9CA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F715A1-4ADC-44E0-9587-804FF39D6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2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091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16302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22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7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52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830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64151" y="1447799"/>
            <a:ext cx="1409965" cy="441325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447799"/>
            <a:ext cx="6776630" cy="44132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4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208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2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85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1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99941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0901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672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  <p:sldLayoutId id="2147483699" r:id="rId19"/>
  </p:sldLayoutIdLst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smtClean="0"/>
              <a:t>Chapter </a:t>
            </a:r>
            <a:r>
              <a:rPr lang="en-US" smtClean="0"/>
              <a:t>4_Q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sz="3200" i="1" dirty="0" smtClean="0">
                <a:cs typeface="Times New Roman" panose="02020603050405020304" pitchFamily="18" charset="0"/>
              </a:rPr>
              <a:t>Energy</a:t>
            </a:r>
            <a:r>
              <a:rPr lang="en-US" altLang="en-US" sz="3200" i="1" dirty="0">
                <a:cs typeface="Times New Roman" panose="02020603050405020304" pitchFamily="18" charset="0"/>
              </a:rPr>
              <a:t>, Heat, Work, and Power of the Body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 </a:t>
            </a:r>
            <a:r>
              <a:rPr lang="en-US" dirty="0" err="1" smtClean="0"/>
              <a:t>rafid</a:t>
            </a:r>
            <a:r>
              <a:rPr lang="en-US" dirty="0" smtClean="0"/>
              <a:t> </a:t>
            </a:r>
            <a:r>
              <a:rPr lang="en-US" dirty="0" err="1" smtClean="0"/>
              <a:t>albadr</a:t>
            </a:r>
            <a:r>
              <a:rPr lang="en-US" dirty="0" smtClean="0"/>
              <a:t> |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i="1" u="sng" dirty="0">
                <a:latin typeface="Cambria" panose="02040503050406030204" pitchFamily="18" charset="0"/>
                <a:cs typeface="Times New Roman" panose="02020603050405020304" pitchFamily="18" charset="0"/>
              </a:rPr>
              <a:t>Ch_4: Energy, Heat, Work, and Power of the </a:t>
            </a:r>
            <a:r>
              <a:rPr lang="en-US" altLang="en-US" sz="2800" b="1" i="1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Body</a:t>
            </a:r>
            <a:endParaRPr lang="en-US" altLang="en-US" sz="4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066757" y="1686576"/>
            <a:ext cx="8563429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When an individual is in water, the convection heat loss term is greatly increased. For water immersion,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conv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=16.5 kcal/m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ºC. (Assuming the BMR of resting man is 72 kcal/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=1.75 m</a:t>
            </a:r>
            <a:r>
              <a:rPr lang="en-US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Tskin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= 34 ºC), find the water temperature at which the water heat loss is jest balanced by the BMR.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256463" y="3534705"/>
                <a:ext cx="3937360" cy="7522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𝑐𝑜𝑛𝑣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𝑠𝑘𝑖𝑛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𝑐𝑜𝑛𝑣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𝑠𝑘𝑖𝑛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463" y="3534705"/>
                <a:ext cx="3937360" cy="7522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2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i="1" u="sng" dirty="0">
                <a:latin typeface="Cambria" panose="02040503050406030204" pitchFamily="18" charset="0"/>
                <a:cs typeface="Times New Roman" panose="02020603050405020304" pitchFamily="18" charset="0"/>
              </a:rPr>
              <a:t>Ch_4: Energy, Heat, Work, and Power of the </a:t>
            </a:r>
            <a:r>
              <a:rPr lang="en-US" altLang="en-US" sz="2800" b="1" i="1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Body</a:t>
            </a:r>
            <a:endParaRPr lang="en-US" altLang="en-US" sz="4400" b="1" i="1" dirty="0"/>
          </a:p>
        </p:txBody>
      </p:sp>
      <p:sp>
        <p:nvSpPr>
          <p:cNvPr id="4" name="Rectangle 3"/>
          <p:cNvSpPr/>
          <p:nvPr/>
        </p:nvSpPr>
        <p:spPr>
          <a:xfrm>
            <a:off x="1066757" y="1686576"/>
            <a:ext cx="8563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Consider a human subject (A = 2m</a:t>
            </a:r>
            <a:r>
              <a:rPr lang="en-US" baseline="30000" dirty="0"/>
              <a:t>2</a:t>
            </a:r>
            <a:r>
              <a:rPr lang="en-US" dirty="0"/>
              <a:t>) not moving relative to the air. The air and walls have an ambient temperature of 20°C. If this subject is resting (BMR/area = 50 watts/m</a:t>
            </a:r>
            <a:r>
              <a:rPr lang="en-US" baseline="30000" dirty="0"/>
              <a:t>2</a:t>
            </a:r>
            <a:r>
              <a:rPr lang="en-US" dirty="0"/>
              <a:t>), evaluate the approximate radiant, convective, and evaporative thermal energy loss rates.</a:t>
            </a:r>
          </a:p>
        </p:txBody>
      </p:sp>
    </p:spTree>
    <p:extLst>
      <p:ext uri="{BB962C8B-B14F-4D97-AF65-F5344CB8AC3E}">
        <p14:creationId xmlns:p14="http://schemas.microsoft.com/office/powerpoint/2010/main" val="39496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i="1" u="sng" dirty="0">
                <a:latin typeface="Cambria" panose="02040503050406030204" pitchFamily="18" charset="0"/>
                <a:cs typeface="Times New Roman" panose="02020603050405020304" pitchFamily="18" charset="0"/>
              </a:rPr>
              <a:t>Ch_4: Energy, Heat, Work, and Power of the </a:t>
            </a:r>
            <a:r>
              <a:rPr lang="en-US" altLang="en-US" sz="2800" b="1" i="1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Body</a:t>
            </a:r>
            <a:endParaRPr lang="en-US" altLang="en-US" sz="4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757" y="1686576"/>
                <a:ext cx="8563429" cy="2555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A man of mass 75Kg run up a flight of 50 step in 15sec. Calculate the power output of his leg muscles given that the vertical height of each step is 0.2m</a:t>
                </a: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𝑊𝑜𝑟𝑘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𝑑𝑜𝑛𝑒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7500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𝑃𝑜𝑤𝑒𝑟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𝑤𝑜𝑟𝑘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𝑑𝑜𝑛𝑒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𝑡𝑖𝑚𝑒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7500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57" y="1686576"/>
                <a:ext cx="8563429" cy="2555443"/>
              </a:xfrm>
              <a:prstGeom prst="rect">
                <a:avLst/>
              </a:prstGeom>
              <a:blipFill>
                <a:blip r:embed="rId2"/>
                <a:stretch>
                  <a:fillRect l="-641" t="-1432" r="-1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98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i="1" u="sng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Ch</a:t>
            </a:r>
            <a:r>
              <a:rPr lang="en-US" altLang="en-US" sz="2800" b="1" i="1" u="sng" dirty="0" smtClean="0">
                <a:latin typeface="Cambria" panose="02040503050406030204" pitchFamily="18" charset="0"/>
                <a:cs typeface="Times New Roman" panose="02020603050405020304" pitchFamily="18" charset="0"/>
              </a:rPr>
              <a:t> 5: </a:t>
            </a:r>
            <a:r>
              <a:rPr lang="en-US" altLang="en-US" sz="2800" b="1" i="1" u="sng" dirty="0" err="1" smtClean="0">
                <a:latin typeface="Cambria" panose="02040503050406030204" pitchFamily="18" charset="0"/>
                <a:cs typeface="Times New Roman" panose="02020603050405020304" pitchFamily="18" charset="0"/>
              </a:rPr>
              <a:t>Prusser</a:t>
            </a:r>
            <a:endParaRPr lang="en-US" altLang="en-US" sz="44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066757" y="1686576"/>
                <a:ext cx="9151300" cy="3725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The gauge pressure inside a cylindrical tube is 100mmHg and its radius is 1 mm, what is the tension in the tube wall at equilibrium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13300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𝑝𝑎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57" y="1686576"/>
                <a:ext cx="9151300" cy="3725572"/>
              </a:xfrm>
              <a:prstGeom prst="rect">
                <a:avLst/>
              </a:prstGeom>
              <a:blipFill>
                <a:blip r:embed="rId2"/>
                <a:stretch>
                  <a:fillRect l="-600" t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98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 Red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847778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2012-07-18T23:36:00+00:00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1597963</Value>
    </PublishStatusLookup>
    <APAuthor xmlns="4873beb7-5857-4685-be1f-d57550cc96cc">
      <UserInfo>
        <DisplayName>REDMOND\v-alekha</DisplayName>
        <AccountId>2912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TP103039515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AE737A-72D2-4F07-84A4-D46333E273A5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4873beb7-5857-4685-be1f-d57550cc96cc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EC0E97-8C84-410A-8286-2F18FF8966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tf03039516</Template>
  <TotalTime>0</TotalTime>
  <Words>246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Cambria Math</vt:lpstr>
      <vt:lpstr>Century Gothic</vt:lpstr>
      <vt:lpstr>Times New Roman</vt:lpstr>
      <vt:lpstr>Wingdings 3</vt:lpstr>
      <vt:lpstr>Ion</vt:lpstr>
      <vt:lpstr>Chapter 4_Q Energy, Heat, Work, and Power of the Body </vt:lpstr>
      <vt:lpstr>Ch_4: Energy, Heat, Work, and Power of the Body</vt:lpstr>
      <vt:lpstr>Ch_4: Energy, Heat, Work, and Power of the Body</vt:lpstr>
      <vt:lpstr>Ch_4: Energy, Heat, Work, and Power of the Body</vt:lpstr>
      <vt:lpstr>Ch 5: Prusser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2016-12-15T17:39:33Z</dcterms:created>
  <dcterms:modified xsi:type="dcterms:W3CDTF">2018-12-19T15:39:20Z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